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4"/>
  </p:sldMasterIdLst>
  <p:notesMasterIdLst>
    <p:notesMasterId r:id="rId23"/>
  </p:notesMasterIdLst>
  <p:handoutMasterIdLst>
    <p:handoutMasterId r:id="rId24"/>
  </p:handoutMasterIdLst>
  <p:sldIdLst>
    <p:sldId id="272" r:id="rId5"/>
    <p:sldId id="257" r:id="rId6"/>
    <p:sldId id="323" r:id="rId7"/>
    <p:sldId id="334" r:id="rId8"/>
    <p:sldId id="348" r:id="rId9"/>
    <p:sldId id="351" r:id="rId10"/>
    <p:sldId id="350" r:id="rId11"/>
    <p:sldId id="344" r:id="rId12"/>
    <p:sldId id="347" r:id="rId13"/>
    <p:sldId id="346" r:id="rId14"/>
    <p:sldId id="345" r:id="rId15"/>
    <p:sldId id="357" r:id="rId16"/>
    <p:sldId id="352" r:id="rId17"/>
    <p:sldId id="354" r:id="rId18"/>
    <p:sldId id="356" r:id="rId19"/>
    <p:sldId id="355" r:id="rId20"/>
    <p:sldId id="353" r:id="rId21"/>
    <p:sldId id="34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5FAFF"/>
    <a:srgbClr val="FFFFFF"/>
    <a:srgbClr val="DDDEE1"/>
    <a:srgbClr val="094F95"/>
    <a:srgbClr val="61B63B"/>
    <a:srgbClr val="5E358A"/>
    <a:srgbClr val="F14E29"/>
    <a:srgbClr val="444448"/>
    <a:srgbClr val="118E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6" autoAdjust="0"/>
    <p:restoredTop sz="79794" autoAdjust="0"/>
  </p:normalViewPr>
  <p:slideViewPr>
    <p:cSldViewPr snapToGrid="0" snapToObjects="1">
      <p:cViewPr varScale="1">
        <p:scale>
          <a:sx n="152" d="100"/>
          <a:sy n="152" d="100"/>
        </p:scale>
        <p:origin x="576" y="176"/>
      </p:cViewPr>
      <p:guideLst>
        <p:guide orient="horz" pos="30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AE5F-E25D-BD4D-B73B-C39DC399D18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EB52E-79E0-F149-88C7-1273B18DE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C5E1C-1074-E74F-96B4-D8640192D0B2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AB144-F575-1F4D-ABEE-E0CA3E2A4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67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5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3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this link or search GitHub for just the highlighted part </a:t>
            </a:r>
          </a:p>
          <a:p>
            <a:r>
              <a:rPr lang="en-US" dirty="0"/>
              <a:t>Clone the repository by following instructions below ** make sure to swap whatever you want to call your project for the &lt;your-project-name&gt;</a:t>
            </a:r>
          </a:p>
          <a:p>
            <a:r>
              <a:rPr lang="en-US" dirty="0"/>
              <a:t>** Download NPM &amp; Node.js if you don’t already have them</a:t>
            </a:r>
          </a:p>
          <a:p>
            <a:r>
              <a:rPr lang="en-US" dirty="0"/>
              <a:t>Open terminal shell and run NPM INSTALL in the project directory</a:t>
            </a:r>
          </a:p>
          <a:p>
            <a:r>
              <a:rPr lang="en-US" dirty="0"/>
              <a:t>Once install finishes, run NPM RUN START to launch the app!</a:t>
            </a:r>
          </a:p>
          <a:p>
            <a:endParaRPr lang="en-US" dirty="0"/>
          </a:p>
          <a:p>
            <a:r>
              <a:rPr lang="en-US" dirty="0"/>
              <a:t>PAUSE HERE TO MAKE SURE EVERYONE CAN RUN THE INITIAL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7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type: </a:t>
            </a:r>
            <a:r>
              <a:rPr lang="en-US" dirty="0" err="1"/>
              <a:t>Phaser.CANVAS</a:t>
            </a:r>
            <a:r>
              <a:rPr lang="en-US" dirty="0"/>
              <a:t>, </a:t>
            </a:r>
            <a:r>
              <a:rPr lang="en-US" dirty="0" err="1"/>
              <a:t>Phaser.WEBGL</a:t>
            </a:r>
            <a:r>
              <a:rPr lang="en-US" dirty="0"/>
              <a:t> or </a:t>
            </a:r>
            <a:r>
              <a:rPr lang="en-US" dirty="0" err="1"/>
              <a:t>Phaser.AUTO</a:t>
            </a:r>
            <a:r>
              <a:rPr lang="en-US" dirty="0"/>
              <a:t> – specifies the type of display to render, AUTO is usually a safe bet as default</a:t>
            </a:r>
            <a:br>
              <a:rPr lang="en-US" dirty="0"/>
            </a:br>
            <a:r>
              <a:rPr lang="en-US" dirty="0"/>
              <a:t>height + width: defines rendering size of our game</a:t>
            </a:r>
          </a:p>
          <a:p>
            <a:r>
              <a:rPr lang="en-US" dirty="0"/>
              <a:t>parent: defines what ID to look for when Phaser is ready to place our game element</a:t>
            </a:r>
          </a:p>
          <a:p>
            <a:r>
              <a:rPr lang="en-US" dirty="0"/>
              <a:t>Scene: object contains details of a game scene</a:t>
            </a:r>
          </a:p>
          <a:p>
            <a:r>
              <a:rPr lang="en-US" dirty="0"/>
              <a:t>	Preload – runs once at the very start of execution</a:t>
            </a:r>
          </a:p>
          <a:p>
            <a:r>
              <a:rPr lang="en-US" dirty="0"/>
              <a:t>	Create – runs when the scene is launched</a:t>
            </a:r>
          </a:p>
          <a:p>
            <a:r>
              <a:rPr lang="en-US" dirty="0"/>
              <a:t>	Update – runs continuously throughout game and play 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8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2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IS ALREADY IN THE STARTER PROJECT – so follow along with me here while I tell you what it does.</a:t>
            </a:r>
          </a:p>
          <a:p>
            <a:endParaRPr lang="en-US" dirty="0"/>
          </a:p>
          <a:p>
            <a:r>
              <a:rPr lang="en-US" dirty="0"/>
              <a:t>To make images accessible to the JS code, you have to import the file as a variable. </a:t>
            </a:r>
          </a:p>
          <a:p>
            <a:r>
              <a:rPr lang="en-US" dirty="0"/>
              <a:t>Then, you need to load the image into the game engine. We’ll do this in our preload() function</a:t>
            </a:r>
          </a:p>
          <a:p>
            <a:r>
              <a:rPr lang="en-US" dirty="0"/>
              <a:t>Images are a simple 1:1 association – a key name and a file reference</a:t>
            </a:r>
          </a:p>
          <a:p>
            <a:r>
              <a:rPr lang="en-US" dirty="0" err="1"/>
              <a:t>Spritesheets</a:t>
            </a:r>
            <a:r>
              <a:rPr lang="en-US" dirty="0"/>
              <a:t> are a little different – in addition to key name and file reference, you also have to include the </a:t>
            </a:r>
            <a:r>
              <a:rPr lang="en-US" dirty="0" err="1"/>
              <a:t>frameWidth</a:t>
            </a:r>
            <a:r>
              <a:rPr lang="en-US" dirty="0"/>
              <a:t> and </a:t>
            </a:r>
            <a:r>
              <a:rPr lang="en-US" dirty="0" err="1"/>
              <a:t>frameHeight</a:t>
            </a:r>
            <a:r>
              <a:rPr lang="en-US" dirty="0"/>
              <a:t>. </a:t>
            </a:r>
          </a:p>
          <a:p>
            <a:r>
              <a:rPr lang="en-US" dirty="0"/>
              <a:t>(PULL UP SPRITESHEET and EXPLAIN)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81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ALSO ALREADY IN THE STARTER CODE </a:t>
            </a:r>
          </a:p>
          <a:p>
            <a:endParaRPr lang="en-US" dirty="0"/>
          </a:p>
          <a:p>
            <a:r>
              <a:rPr lang="en-US" dirty="0"/>
              <a:t>The way you add them is very similar. This is done in our create() function</a:t>
            </a:r>
          </a:p>
          <a:p>
            <a:endParaRPr lang="en-US" dirty="0"/>
          </a:p>
          <a:p>
            <a:r>
              <a:rPr lang="en-US" dirty="0"/>
              <a:t>This code creates what we see on our screen right now.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SWITCH TO CODE </a:t>
            </a:r>
            <a:r>
              <a:rPr lang="en-US" dirty="0"/>
              <a:t>and add </a:t>
            </a:r>
            <a:r>
              <a:rPr lang="en-US" dirty="0" err="1"/>
              <a:t>this.player</a:t>
            </a:r>
            <a:r>
              <a:rPr lang="en-US" dirty="0"/>
              <a:t> before </a:t>
            </a:r>
            <a:r>
              <a:rPr lang="en-US" dirty="0" err="1"/>
              <a:t>this.add.sprite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we’re going to create some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we’ll define our animations (in the create() function)</a:t>
            </a:r>
          </a:p>
          <a:p>
            <a:r>
              <a:rPr lang="en-US" dirty="0"/>
              <a:t>Key – what we’ll use to call our animation later</a:t>
            </a:r>
          </a:p>
          <a:p>
            <a:r>
              <a:rPr lang="en-US" dirty="0"/>
              <a:t>Frames – the frames we want to display and order </a:t>
            </a:r>
          </a:p>
          <a:p>
            <a:r>
              <a:rPr lang="en-US" dirty="0"/>
              <a:t>Repeat – should the animation play once, 3 times or infinitely when called? </a:t>
            </a:r>
          </a:p>
          <a:p>
            <a:endParaRPr lang="en-US" dirty="0"/>
          </a:p>
          <a:p>
            <a:r>
              <a:rPr lang="en-US" dirty="0"/>
              <a:t>And this is how you play an animation</a:t>
            </a:r>
            <a:r>
              <a:rPr lang="en-US" dirty="0">
                <a:sym typeface="Wingdings" pitchFamily="2" charset="2"/>
              </a:rPr>
              <a:t>. </a:t>
            </a:r>
          </a:p>
          <a:p>
            <a:r>
              <a:rPr lang="en-US" dirty="0" err="1">
                <a:sym typeface="Wingdings" pitchFamily="2" charset="2"/>
              </a:rPr>
              <a:t>this.player</a:t>
            </a:r>
            <a:r>
              <a:rPr lang="en-US" dirty="0">
                <a:sym typeface="Wingdings" pitchFamily="2" charset="2"/>
              </a:rPr>
              <a:t> refers to our alien character and we’ll specify the key 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8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8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1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Phaser is…</a:t>
            </a:r>
          </a:p>
          <a:p>
            <a:r>
              <a:rPr lang="en-US" dirty="0"/>
              <a:t> - an all-in-one framework for Canvas &amp; WebGL powered browser games</a:t>
            </a:r>
          </a:p>
          <a:p>
            <a:r>
              <a:rPr lang="en-US" dirty="0"/>
              <a:t> - easily ports to mobile devices with Cordova, etc.</a:t>
            </a:r>
          </a:p>
          <a:p>
            <a:r>
              <a:rPr lang="en-US" dirty="0"/>
              <a:t> - includes methods for handling sprites and animation, physics, input, sound, cameras,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4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Images are a light-weight object for static images (think logos, background image, decoration)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Images can’t be animated and generally can’t be interacted with (see cloud)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Sprites are a heavier object for static and animated images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Sprites are created from a sprite sheet with multiple images and display one frame at a time (see alien)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Sprites can receive input and be affected by physics engines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4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other developers, you don’t really need to know a lot of Physics to build games anymore. Just basic concepts:</a:t>
            </a:r>
          </a:p>
          <a:p>
            <a:r>
              <a:rPr lang="en-US" dirty="0"/>
              <a:t> - Gravity --- no complicated formulas or forces you need to understand. Just a number (positive moves up on X and right on Y, negative moves down on X and left on Y)</a:t>
            </a:r>
          </a:p>
          <a:p>
            <a:r>
              <a:rPr lang="en-US" dirty="0"/>
              <a:t> - Body --- a shell that defines the physical space your object takes up</a:t>
            </a:r>
          </a:p>
          <a:p>
            <a:r>
              <a:rPr lang="en-US" dirty="0"/>
              <a:t> - Collider --- detects when a body of one object runs into a body of another object </a:t>
            </a:r>
          </a:p>
          <a:p>
            <a:r>
              <a:rPr lang="en-US" dirty="0"/>
              <a:t> - Overlap --- detects when a body of one object is on top of a body of another object </a:t>
            </a:r>
          </a:p>
          <a:p>
            <a:endParaRPr lang="en-US" dirty="0"/>
          </a:p>
          <a:p>
            <a:r>
              <a:rPr lang="en-US" dirty="0"/>
              <a:t>Phaser has a couple of options when it comes to Physics. The built-in library that we’ll be using is called Arcade Physics. Some other options are </a:t>
            </a:r>
            <a:r>
              <a:rPr lang="en-US" dirty="0" err="1"/>
              <a:t>Matter.js</a:t>
            </a:r>
            <a:r>
              <a:rPr lang="en-US" dirty="0"/>
              <a:t> and </a:t>
            </a:r>
            <a:r>
              <a:rPr lang="en-US" dirty="0" err="1"/>
              <a:t>Impact.js</a:t>
            </a:r>
            <a:r>
              <a:rPr lang="en-US" dirty="0"/>
              <a:t> for more complicated behaviors.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5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game area can be MASSIVE (think scrolling maps, multiple levels,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Cameras:</a:t>
            </a:r>
          </a:p>
          <a:p>
            <a:r>
              <a:rPr lang="en-US" dirty="0"/>
              <a:t>	- help scale down what’s viewable at a given time.</a:t>
            </a:r>
          </a:p>
          <a:p>
            <a:r>
              <a:rPr lang="en-US" dirty="0"/>
              <a:t>	- provide a view into your game world that can be positioned, rotated, zoomed and scrolled</a:t>
            </a:r>
          </a:p>
          <a:p>
            <a:r>
              <a:rPr lang="en-US" dirty="0"/>
              <a:t>Phaser Cameras also have built-in methods for doing common things like:</a:t>
            </a:r>
          </a:p>
          <a:p>
            <a:r>
              <a:rPr lang="en-US" dirty="0"/>
              <a:t>	- Following a character</a:t>
            </a:r>
          </a:p>
          <a:p>
            <a:r>
              <a:rPr lang="en-US" dirty="0"/>
              <a:t>	- Defining world boundaries</a:t>
            </a:r>
          </a:p>
          <a:p>
            <a:r>
              <a:rPr lang="en-US" dirty="0"/>
              <a:t>	- Providing feedback events like a shake on collision, blur on scene change, etc.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some of the MANY, MANY things the Phaser Library brings to the table. Now let’s take a look at what we’re going to build.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0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3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build a simple arcade-style game with our little alien dude.</a:t>
            </a:r>
          </a:p>
          <a:p>
            <a:r>
              <a:rPr lang="en-US" dirty="0"/>
              <a:t>He’s going to collect the keys we’ve hidden throughout the level and use them to unlock the corresponding locks.</a:t>
            </a:r>
          </a:p>
          <a:p>
            <a:r>
              <a:rPr lang="en-US" dirty="0"/>
              <a:t>He also needs to avoid the slime and any other enemies we throw in there. </a:t>
            </a:r>
          </a:p>
          <a:p>
            <a:r>
              <a:rPr lang="en-US" dirty="0"/>
              <a:t>PLAY THE EXAMPLE</a:t>
            </a:r>
          </a:p>
          <a:p>
            <a:endParaRPr lang="en-US" dirty="0"/>
          </a:p>
          <a:p>
            <a:r>
              <a:rPr lang="en-US" dirty="0"/>
              <a:t>Now let’s get started!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AB144-F575-1F4D-ABEE-E0CA3E2A42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5" t="1102" r="1348" b="466"/>
          <a:stretch/>
        </p:blipFill>
        <p:spPr>
          <a:xfrm>
            <a:off x="2286" y="2"/>
            <a:ext cx="9141714" cy="5186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Line"/>
          <p:cNvSpPr/>
          <p:nvPr/>
        </p:nvSpPr>
        <p:spPr>
          <a:xfrm flipV="1">
            <a:off x="3810363" y="3352766"/>
            <a:ext cx="1" cy="33164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050"/>
          </a:p>
        </p:txBody>
      </p:sp>
      <p:sp>
        <p:nvSpPr>
          <p:cNvPr id="18" name="Shape 123"/>
          <p:cNvSpPr/>
          <p:nvPr/>
        </p:nvSpPr>
        <p:spPr>
          <a:xfrm>
            <a:off x="4143117" y="3343069"/>
            <a:ext cx="89127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3429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050" dirty="0">
                <a:latin typeface="+mj-lt"/>
              </a:rPr>
              <a:t>Others Talk, </a:t>
            </a:r>
          </a:p>
          <a:p>
            <a:pPr algn="l" defTabSz="3429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050" dirty="0">
                <a:latin typeface="+mj-lt"/>
              </a:rPr>
              <a:t>We Listen</a:t>
            </a:r>
            <a:r>
              <a:rPr lang="en-US" sz="1050" baseline="30000" dirty="0">
                <a:latin typeface="+mj-lt"/>
              </a:rPr>
              <a:t>®</a:t>
            </a:r>
            <a:endParaRPr sz="1050" baseline="30000" dirty="0"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143116" y="1883975"/>
            <a:ext cx="3569649" cy="14043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00"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3810364" y="2292790"/>
            <a:ext cx="1" cy="57844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/>
            </a:pPr>
            <a:endParaRPr sz="10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34" y="2348103"/>
            <a:ext cx="1954876" cy="467814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/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sp>
        <p:nvSpPr>
          <p:cNvPr id="18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/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sic Background">
    <p:bg>
      <p:bgPr>
        <a:solidFill>
          <a:srgbClr val="DD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24581"/>
            <a:ext cx="9144000" cy="34637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4005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670490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162050"/>
            <a:ext cx="396478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2050"/>
            <a:ext cx="398145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33168"/>
            <a:ext cx="398145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62050"/>
            <a:ext cx="8077199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61377" y="1533525"/>
            <a:ext cx="3949223" cy="3095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2017 CapTech Ventures, Inc. All rights reserved.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3626703" y="-42857"/>
            <a:ext cx="8625848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2527079" y="2506187"/>
            <a:ext cx="6582972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1" y="1"/>
            <a:ext cx="6664785" cy="5168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85851"/>
            <a:ext cx="4355206" cy="353249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2017 CapTech Ventures, Inc. All rights reserved.</a:t>
            </a:r>
          </a:p>
        </p:txBody>
      </p:sp>
      <p:sp>
        <p:nvSpPr>
          <p:cNvPr id="18" name="Shape 199"/>
          <p:cNvSpPr/>
          <p:nvPr userDrawn="1"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asic Background">
    <p:bg>
      <p:bgPr>
        <a:solidFill>
          <a:srgbClr val="DDDE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624581"/>
            <a:ext cx="9144000" cy="34637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5" t="1102" r="1348" b="466"/>
          <a:stretch/>
        </p:blipFill>
        <p:spPr>
          <a:xfrm>
            <a:off x="-2" y="0"/>
            <a:ext cx="9141714" cy="51869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42" y="1424667"/>
            <a:ext cx="3796570" cy="55668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8733" y="2101137"/>
            <a:ext cx="3788879" cy="258755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881524" y="1349864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881525" y="2036273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pic>
        <p:nvPicPr>
          <p:cNvPr id="20" name="Picture 19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60" y="4839328"/>
            <a:ext cx="873860" cy="263889"/>
          </a:xfrm>
          <a:prstGeom prst="rect">
            <a:avLst/>
          </a:prstGeom>
        </p:spPr>
      </p:pic>
      <p:sp>
        <p:nvSpPr>
          <p:cNvPr id="13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>
                <a:solidFill>
                  <a:schemeClr val="bg1"/>
                </a:solidFill>
              </a:rPr>
              <a:t>Copyright © 201</a:t>
            </a:r>
            <a:r>
              <a:rPr lang="en-US" sz="450" dirty="0">
                <a:solidFill>
                  <a:schemeClr val="bg1"/>
                </a:solidFill>
              </a:rPr>
              <a:t>8</a:t>
            </a:r>
            <a:r>
              <a:rPr sz="45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4005" y="1162051"/>
            <a:ext cx="8066595" cy="347067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544005" y="650082"/>
            <a:ext cx="8066595" cy="230999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05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376238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5" y="1162051"/>
            <a:ext cx="8066595" cy="347067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4005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670490" y="1162051"/>
            <a:ext cx="3940110" cy="34670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1162050"/>
            <a:ext cx="396478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62050"/>
            <a:ext cx="3981450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33168"/>
            <a:ext cx="398145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62050"/>
            <a:ext cx="8077199" cy="3143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33168"/>
            <a:ext cx="3964780" cy="309598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661377" y="1533525"/>
            <a:ext cx="3949223" cy="30956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CapTech_Logo_Cool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4005" y="273844"/>
            <a:ext cx="8066595" cy="611981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4839326"/>
            <a:ext cx="873860" cy="263889"/>
          </a:xfrm>
          <a:prstGeom prst="rect">
            <a:avLst/>
          </a:prstGeom>
        </p:spPr>
      </p:pic>
    </p:spTree>
    <p:extLst/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26"/>
          <p:cNvSpPr/>
          <p:nvPr/>
        </p:nvSpPr>
        <p:spPr>
          <a:xfrm>
            <a:off x="0" y="0"/>
            <a:ext cx="9144000" cy="5168652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2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23975"/>
            <a:ext cx="9144000" cy="16325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4813" y="4800882"/>
            <a:ext cx="3068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ACDC09D9-9E86-434F-A751-A6B98E897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pyright © 2017 CapTech Ventures, Inc. All rights reserved."/>
          <p:cNvSpPr/>
          <p:nvPr/>
        </p:nvSpPr>
        <p:spPr>
          <a:xfrm>
            <a:off x="558072" y="4800882"/>
            <a:ext cx="2052261" cy="27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b">
            <a:no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450" dirty="0"/>
              <a:t>Copyright © 201</a:t>
            </a:r>
            <a:r>
              <a:rPr lang="en-US" sz="450" dirty="0"/>
              <a:t>8</a:t>
            </a:r>
            <a:r>
              <a:rPr sz="450" dirty="0"/>
              <a:t> CapTech Ventures, Inc. All rights reserved.</a:t>
            </a:r>
          </a:p>
        </p:txBody>
      </p:sp>
      <p:pic>
        <p:nvPicPr>
          <p:cNvPr id="12" name="pasted-image.pdf" descr="pasted-image.pdf"/>
          <p:cNvPicPr>
            <a:picLocks noChangeAspect="1"/>
          </p:cNvPicPr>
          <p:nvPr/>
        </p:nvPicPr>
        <p:blipFill rotWithShape="1">
          <a:blip r:embed="rId22">
            <a:extLst/>
          </a:blip>
          <a:srcRect l="815" t="49797" r="1348" b="32299"/>
          <a:stretch/>
        </p:blipFill>
        <p:spPr>
          <a:xfrm>
            <a:off x="2286" y="2"/>
            <a:ext cx="9141714" cy="94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199"/>
          <p:cNvSpPr/>
          <p:nvPr/>
        </p:nvSpPr>
        <p:spPr>
          <a:xfrm>
            <a:off x="546498" y="881082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4545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779" r:id="rId13"/>
    <p:sldLayoutId id="2147483780" r:id="rId14"/>
    <p:sldLayoutId id="2147483781" r:id="rId15"/>
    <p:sldLayoutId id="2147483782" r:id="rId16"/>
    <p:sldLayoutId id="2147483784" r:id="rId17"/>
    <p:sldLayoutId id="2147483785" r:id="rId18"/>
    <p:sldLayoutId id="2147483788" r:id="rId1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750"/>
        </a:spcBef>
        <a:spcAft>
          <a:spcPts val="225"/>
        </a:spcAft>
        <a:buFont typeface="Arial"/>
        <a:buChar char="•"/>
        <a:defRPr sz="21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.HelveticaNeueDeskInterface-Regular" charset="-120"/>
        <a:buChar char="–"/>
        <a:tabLst/>
        <a:defRPr sz="18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Arial"/>
        <a:buChar char="•"/>
        <a:tabLst/>
        <a:defRPr sz="15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.HelveticaNeueDeskInterface-Regular" charset="-120"/>
        <a:buChar char="–"/>
        <a:tabLst/>
        <a:defRPr sz="135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375"/>
        </a:spcBef>
        <a:spcAft>
          <a:spcPts val="225"/>
        </a:spcAft>
        <a:buFont typeface="Arial"/>
        <a:buChar char="•"/>
        <a:tabLst/>
        <a:defRPr sz="135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4032">
          <p15:clr>
            <a:srgbClr val="F26B43"/>
          </p15:clr>
        </p15:guide>
        <p15:guide id="8" orient="horz" pos="2916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1812" userDrawn="1">
          <p15:clr>
            <a:srgbClr val="F26B43"/>
          </p15:clr>
        </p15:guide>
        <p15:guide id="11" pos="336" userDrawn="1">
          <p15:clr>
            <a:srgbClr val="F26B43"/>
          </p15:clr>
        </p15:guide>
        <p15:guide id="12" pos="5424" userDrawn="1">
          <p15:clr>
            <a:srgbClr val="F26B43"/>
          </p15:clr>
        </p15:guide>
        <p15:guide id="13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Emoji_u1f4f7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3116" y="1883975"/>
            <a:ext cx="4245875" cy="1404306"/>
          </a:xfrm>
        </p:spPr>
        <p:txBody>
          <a:bodyPr/>
          <a:lstStyle/>
          <a:p>
            <a:r>
              <a:rPr lang="en-US" sz="2400" dirty="0"/>
              <a:t>Let’s Build a Game</a:t>
            </a:r>
            <a:br>
              <a:rPr lang="en-US" sz="2400" dirty="0"/>
            </a:br>
            <a:r>
              <a:rPr lang="en-US" sz="1600" dirty="0"/>
              <a:t>Braelyn Sullivan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88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Getting Started with GitHub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Getting Started with GitHub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5C937-E588-524D-8B91-8363EEB168D5}"/>
              </a:ext>
            </a:extLst>
          </p:cNvPr>
          <p:cNvSpPr/>
          <p:nvPr/>
        </p:nvSpPr>
        <p:spPr>
          <a:xfrm>
            <a:off x="1273029" y="1090904"/>
            <a:ext cx="6597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>
                <a:highlight>
                  <a:srgbClr val="FFFF00"/>
                </a:highlight>
              </a:rPr>
              <a:t>brsullivan</a:t>
            </a:r>
            <a:r>
              <a:rPr lang="en-US" dirty="0">
                <a:highlight>
                  <a:srgbClr val="FFFF00"/>
                </a:highlight>
              </a:rPr>
              <a:t>/pearlhacks2019-phaser-starter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A2DF5-8591-584A-8440-7ECD5431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4" y="1537913"/>
            <a:ext cx="8091755" cy="140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5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Game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5C73B-DD76-DF44-AE56-B678E641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281273"/>
            <a:ext cx="3479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4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Sprites and Animations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3E80B-0EE0-BD4F-95FB-D8C1F2C0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80" y="1344773"/>
            <a:ext cx="3450904" cy="2588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7A4D8-6B76-1D45-B9BA-9EDFDEF534E5}"/>
              </a:ext>
            </a:extLst>
          </p:cNvPr>
          <p:cNvSpPr/>
          <p:nvPr/>
        </p:nvSpPr>
        <p:spPr>
          <a:xfrm>
            <a:off x="6103239" y="3635007"/>
            <a:ext cx="16369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giphy.com</a:t>
            </a:r>
            <a:r>
              <a:rPr lang="en-US" sz="900" dirty="0"/>
              <a:t>/</a:t>
            </a:r>
            <a:r>
              <a:rPr lang="en-US" sz="900" dirty="0" err="1"/>
              <a:t>tonybabel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4147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Adding Images + Sprites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DF2A4-5951-8C44-A38C-7CC8005F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5" y="1856703"/>
            <a:ext cx="7947858" cy="1257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BAB81-2D85-F747-BB60-7DD51579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16" y="1165045"/>
            <a:ext cx="7050884" cy="522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BEB354-C012-2D45-AB06-2D8D224F5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05" y="3263317"/>
            <a:ext cx="5192908" cy="15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Adding Images + Sprites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9F7DA-C559-C44E-89C3-6B03503A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965" y="2031241"/>
            <a:ext cx="6418483" cy="11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Creating Animations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01EB3-2505-3B40-8533-E1D5C399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288981"/>
            <a:ext cx="8407400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D0D81-0401-064D-901A-2416AFBCE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343137"/>
            <a:ext cx="5003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Input and Physics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Thank</a:t>
            </a:r>
            <a:r>
              <a:rPr lang="en-US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229032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Phaser?</a:t>
            </a:r>
          </a:p>
          <a:p>
            <a:pPr>
              <a:lnSpc>
                <a:spcPct val="100000"/>
              </a:lnSpc>
            </a:pPr>
            <a:r>
              <a:rPr lang="en-US" dirty="0"/>
              <a:t>What We’ll Build</a:t>
            </a:r>
          </a:p>
          <a:p>
            <a:pPr>
              <a:lnSpc>
                <a:spcPct val="100000"/>
              </a:lnSpc>
            </a:pPr>
            <a:r>
              <a:rPr lang="en-US" dirty="0"/>
              <a:t>Getting Started with GitHub</a:t>
            </a:r>
          </a:p>
          <a:p>
            <a:pPr>
              <a:lnSpc>
                <a:spcPct val="100000"/>
              </a:lnSpc>
            </a:pPr>
            <a:r>
              <a:rPr lang="en-US" dirty="0"/>
              <a:t>Sprites and Animations</a:t>
            </a:r>
          </a:p>
          <a:p>
            <a:pPr>
              <a:lnSpc>
                <a:spcPct val="100000"/>
              </a:lnSpc>
            </a:pPr>
            <a:r>
              <a:rPr lang="en-US" dirty="0"/>
              <a:t>Input and Physics</a:t>
            </a:r>
          </a:p>
          <a:p>
            <a:pPr>
              <a:lnSpc>
                <a:spcPct val="100000"/>
              </a:lnSpc>
            </a:pPr>
            <a:r>
              <a:rPr lang="en-US" dirty="0"/>
              <a:t>Finishing Our Game!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2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Phaser?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39D9F-5023-C34D-9BC5-739F1D870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58" y="1247222"/>
            <a:ext cx="3542420" cy="30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3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Phaser 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D4713-062E-094F-92B6-41B9B59E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5" y="1349317"/>
            <a:ext cx="8066595" cy="24448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0C0E1A-8D19-074A-B532-D05AF6E3AD99}"/>
              </a:ext>
            </a:extLst>
          </p:cNvPr>
          <p:cNvSpPr/>
          <p:nvPr/>
        </p:nvSpPr>
        <p:spPr>
          <a:xfrm>
            <a:off x="3406286" y="3888343"/>
            <a:ext cx="194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phaser.io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7343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Images and Sprites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C435F-C4EC-7842-B94C-8BCA62913873}"/>
              </a:ext>
            </a:extLst>
          </p:cNvPr>
          <p:cNvSpPr txBox="1"/>
          <p:nvPr/>
        </p:nvSpPr>
        <p:spPr>
          <a:xfrm>
            <a:off x="544005" y="1166070"/>
            <a:ext cx="8066595" cy="21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image</a:t>
            </a:r>
            <a:r>
              <a:rPr lang="en-US" dirty="0"/>
              <a:t> is a light-weight object used for displaying static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sprite</a:t>
            </a:r>
            <a:r>
              <a:rPr lang="en-US" dirty="0"/>
              <a:t> is used for displaying both static and animated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have input events and physical bodies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animated, while images cannot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2F37-DD0F-6241-9AAE-53176144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16" y="2036719"/>
            <a:ext cx="1625600" cy="325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E9ECB-7C44-5642-864F-C7DE4DD4F6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848" y="3465469"/>
            <a:ext cx="812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Physics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D9FBF-B1AE-DC41-A2FC-48A6AC2343F0}"/>
              </a:ext>
            </a:extLst>
          </p:cNvPr>
          <p:cNvSpPr txBox="1"/>
          <p:nvPr/>
        </p:nvSpPr>
        <p:spPr>
          <a:xfrm>
            <a:off x="544005" y="1166070"/>
            <a:ext cx="8066595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Don’t need to know a ton of Physics to build fun games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Gravity – </a:t>
            </a:r>
            <a:r>
              <a:rPr lang="en-US" dirty="0"/>
              <a:t>like Sir Isaac Newton and the apple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Body – </a:t>
            </a:r>
            <a:r>
              <a:rPr lang="en-US" dirty="0"/>
              <a:t>outer shell of the </a:t>
            </a:r>
            <a:r>
              <a:rPr lang="en-US" dirty="0" err="1"/>
              <a:t>GameObject</a:t>
            </a:r>
            <a:r>
              <a:rPr lang="en-US" dirty="0"/>
              <a:t> that represents boundaries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Collider – </a:t>
            </a:r>
            <a:r>
              <a:rPr lang="en-US" dirty="0"/>
              <a:t>detects when bodies come into contact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Overlap – </a:t>
            </a:r>
            <a:r>
              <a:rPr lang="en-US" dirty="0"/>
              <a:t>detects when bodies are overlapping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0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Cameras</a:t>
            </a:r>
          </a:p>
        </p:txBody>
      </p:sp>
      <p:pic>
        <p:nvPicPr>
          <p:cNvPr id="8" name="Picture 7" descr="File:Emoji u1f4f7.svg - Wikimedia Commons">
            <a:extLst>
              <a:ext uri="{FF2B5EF4-FFF2-40B4-BE49-F238E27FC236}">
                <a16:creationId xmlns:a16="http://schemas.microsoft.com/office/drawing/2014/main" id="{8315A75A-0F77-1446-B9B4-51D675BB7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76126" y="1351252"/>
            <a:ext cx="3134474" cy="3080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C8532-E9CC-0F4C-B2F7-1046A4EE6344}"/>
              </a:ext>
            </a:extLst>
          </p:cNvPr>
          <p:cNvSpPr txBox="1"/>
          <p:nvPr/>
        </p:nvSpPr>
        <p:spPr>
          <a:xfrm>
            <a:off x="5476126" y="4431550"/>
            <a:ext cx="313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Emoji_u1f4f7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DCC0C-AF63-7247-BA5D-27E0998255E2}"/>
              </a:ext>
            </a:extLst>
          </p:cNvPr>
          <p:cNvSpPr txBox="1"/>
          <p:nvPr/>
        </p:nvSpPr>
        <p:spPr>
          <a:xfrm>
            <a:off x="501651" y="1289411"/>
            <a:ext cx="4736912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Cameras define viewable areas and allow for special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positioned, rotated, zoomed and scrolled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Saves time creating custom methods to do simple things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2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We’ll Build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6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We’ll Build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71A40-C872-0240-99FB-187C2DFA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8209"/>
            <a:ext cx="3900881" cy="2996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E9EEDA-5037-5C4E-8610-F022AD1D866C}"/>
              </a:ext>
            </a:extLst>
          </p:cNvPr>
          <p:cNvSpPr txBox="1"/>
          <p:nvPr/>
        </p:nvSpPr>
        <p:spPr>
          <a:xfrm>
            <a:off x="501651" y="1585519"/>
            <a:ext cx="3726400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Simple arcade game with alien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 keys to unlock the locks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Avoid slime enemies</a:t>
            </a:r>
          </a:p>
        </p:txBody>
      </p:sp>
    </p:spTree>
    <p:extLst>
      <p:ext uri="{BB962C8B-B14F-4D97-AF65-F5344CB8AC3E}">
        <p14:creationId xmlns:p14="http://schemas.microsoft.com/office/powerpoint/2010/main" val="2359306583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Widescreen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CT Brand_Widescreen" id="{29CD4A8A-C115-7242-AA25-58D7DF066077}" vid="{07B0FFE3-79C0-FF45-934C-18AF9CC355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Presentation (Widescreen)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About CapTech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About CapTech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SharedWithUsers xmlns="a04a6d4b-a655-4711-9ad2-4fef22f02235">
      <UserInfo>
        <DisplayName>Sandra Trinh</DisplayName>
        <AccountId>384</AccountId>
        <AccountType/>
      </UserInfo>
      <UserInfo>
        <DisplayName>Dennis Bowne</DisplayName>
        <AccountId>235</AccountId>
        <AccountType/>
      </UserInfo>
      <UserInfo>
        <DisplayName>Jordan Hessels</DisplayName>
        <AccountId>473</AccountId>
        <AccountType/>
      </UserInfo>
      <UserInfo>
        <DisplayName>Brandon Timbes</DisplayName>
        <AccountId>174</AccountId>
        <AccountType/>
      </UserInfo>
      <UserInfo>
        <DisplayName>Hardik Shah</DisplayName>
        <AccountId>358</AccountId>
        <AccountType/>
      </UserInfo>
      <UserInfo>
        <DisplayName>Alex Fabian</DisplayName>
        <AccountId>147</AccountId>
        <AccountType/>
      </UserInfo>
      <UserInfo>
        <DisplayName>Logan George</DisplayName>
        <AccountId>323</AccountId>
        <AccountType/>
      </UserInfo>
      <UserInfo>
        <DisplayName>Stephen Randall</DisplayName>
        <AccountId>447</AccountId>
        <AccountType/>
      </UserInfo>
      <UserInfo>
        <DisplayName>Nicole Kalencki</DisplayName>
        <AccountId>403</AccountId>
        <AccountType/>
      </UserInfo>
      <UserInfo>
        <DisplayName>Allison Fisher</DisplayName>
        <AccountId>479</AccountId>
        <AccountType/>
      </UserInfo>
      <UserInfo>
        <DisplayName>Megan F. Morris</DisplayName>
        <AccountId>161</AccountId>
        <AccountType/>
      </UserInfo>
      <UserInfo>
        <DisplayName>Rosemary Cooke</DisplayName>
        <AccountId>304</AccountId>
        <AccountType/>
      </UserInfo>
      <UserInfo>
        <DisplayName>Craig Paxton</DisplayName>
        <AccountId>312</AccountId>
        <AccountType/>
      </UserInfo>
      <UserInfo>
        <DisplayName>Rick DeJarnette</DisplayName>
        <AccountId>560</AccountId>
        <AccountType/>
      </UserInfo>
      <UserInfo>
        <DisplayName>Nathan Tatum</DisplayName>
        <AccountId>182</AccountId>
        <AccountType/>
      </UserInfo>
      <UserInfo>
        <DisplayName>Nicholas Kerzman</DisplayName>
        <AccountId>110</AccountId>
        <AccountType/>
      </UserInfo>
      <UserInfo>
        <DisplayName>David DeHaven</DisplayName>
        <AccountId>81</AccountId>
        <AccountType/>
      </UserInfo>
      <UserInfo>
        <DisplayName>Robbie Talmage</DisplayName>
        <AccountId>175</AccountId>
        <AccountType/>
      </UserInfo>
      <UserInfo>
        <DisplayName>Sara Alloy</DisplayName>
        <AccountId>337</AccountId>
        <AccountType/>
      </UserInfo>
      <UserInfo>
        <DisplayName>John Blackwell</DisplayName>
        <AccountId>439</AccountId>
        <AccountType/>
      </UserInfo>
      <UserInfo>
        <DisplayName>Daniel George</DisplayName>
        <AccountId>407</AccountId>
        <AccountType/>
      </UserInfo>
      <UserInfo>
        <DisplayName>David Siravo</DisplayName>
        <AccountId>572</AccountId>
        <AccountType/>
      </UserInfo>
      <UserInfo>
        <DisplayName>David Moore</DisplayName>
        <AccountId>404</AccountId>
        <AccountType/>
      </UserInfo>
      <UserInfo>
        <DisplayName>Nicolette Lerch</DisplayName>
        <AccountId>273</AccountId>
        <AccountType/>
      </UserInfo>
      <UserInfo>
        <DisplayName>Ralph Cummins</DisplayName>
        <AccountId>521</AccountId>
        <AccountType/>
      </UserInfo>
      <UserInfo>
        <DisplayName>Adam Jones</DisplayName>
        <AccountId>438</AccountId>
        <AccountType/>
      </UserInfo>
      <UserInfo>
        <DisplayName>Matt Erlick</DisplayName>
        <AccountId>180</AccountId>
        <AccountType/>
      </UserInfo>
      <UserInfo>
        <DisplayName>Kevin Clark</DisplayName>
        <AccountId>581</AccountId>
        <AccountType/>
      </UserInfo>
      <UserInfo>
        <DisplayName>Virginia Ivey</DisplayName>
        <AccountId>402</AccountId>
        <AccountType/>
      </UserInfo>
      <UserInfo>
        <DisplayName>Caitlyn Mayers</DisplayName>
        <AccountId>594</AccountId>
        <AccountType/>
      </UserInfo>
      <UserInfo>
        <DisplayName>Venkat Iyer</DisplayName>
        <AccountId>268</AccountId>
        <AccountType/>
      </UserInfo>
      <UserInfo>
        <DisplayName>Giancarlo Deleon</DisplayName>
        <AccountId>314</AccountId>
        <AccountType/>
      </UserInfo>
      <UserInfo>
        <DisplayName>Rob Musser</DisplayName>
        <AccountId>375</AccountId>
        <AccountType/>
      </UserInfo>
      <UserInfo>
        <DisplayName>Cameron Moore</DisplayName>
        <AccountId>623</AccountId>
        <AccountType/>
      </UserInfo>
      <UserInfo>
        <DisplayName>Lindsey Estrada</DisplayName>
        <AccountId>626</AccountId>
        <AccountType/>
      </UserInfo>
      <UserInfo>
        <DisplayName>Karen Rodd</DisplayName>
        <AccountId>85</AccountId>
        <AccountType/>
      </UserInfo>
      <UserInfo>
        <DisplayName>Ross Gilmore</DisplayName>
        <AccountId>82</AccountId>
        <AccountType/>
      </UserInfo>
      <UserInfo>
        <DisplayName>Meg Beattie</DisplayName>
        <AccountId>258</AccountId>
        <AccountType/>
      </UserInfo>
      <UserInfo>
        <DisplayName>Chris Cin</DisplayName>
        <AccountId>218</AccountId>
        <AccountType/>
      </UserInfo>
    </SharedWithUsers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1AD071-14CB-4720-9A60-6BAD508BC482}">
  <ds:schemaRefs>
    <ds:schemaRef ds:uri="http://schemas.microsoft.com/office/2006/documentManagement/types"/>
    <ds:schemaRef ds:uri="http://purl.org/dc/dcmitype/"/>
    <ds:schemaRef ds:uri="a04a6d4b-a655-4711-9ad2-4fef22f02235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87496b9-6ef9-4ff4-9373-8210c621dec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E76FC9B-A70B-4518-930A-DEFB14F364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025134-EF3D-485C-951D-9DC64AEE5C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Brand_Widescreen</Template>
  <TotalTime>3713</TotalTime>
  <Words>966</Words>
  <Application>Microsoft Macintosh PowerPoint</Application>
  <PresentationFormat>On-screen Show (16:9)</PresentationFormat>
  <Paragraphs>147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.HelveticaNeueDeskInterface-Regular</vt:lpstr>
      <vt:lpstr>Adelle SB</vt:lpstr>
      <vt:lpstr>Arial</vt:lpstr>
      <vt:lpstr>Calibri</vt:lpstr>
      <vt:lpstr>Proxima Nova Light</vt:lpstr>
      <vt:lpstr>Proxima Nova Rg</vt:lpstr>
      <vt:lpstr>2018_CT Brand_Widescreen</vt:lpstr>
      <vt:lpstr>Let’s Build a Game Braelyn Sullivan</vt:lpstr>
      <vt:lpstr>Agenda</vt:lpstr>
      <vt:lpstr>What is Phaser? </vt:lpstr>
      <vt:lpstr>Phaser is…</vt:lpstr>
      <vt:lpstr>Images and Sprites</vt:lpstr>
      <vt:lpstr>Physics</vt:lpstr>
      <vt:lpstr>Cameras</vt:lpstr>
      <vt:lpstr>What We’ll Build</vt:lpstr>
      <vt:lpstr>What We’ll Build</vt:lpstr>
      <vt:lpstr>Getting Started with GitHub</vt:lpstr>
      <vt:lpstr>Getting Started with GitHub</vt:lpstr>
      <vt:lpstr>Game Setup</vt:lpstr>
      <vt:lpstr>Sprites and Animations</vt:lpstr>
      <vt:lpstr>Adding Images + Sprites</vt:lpstr>
      <vt:lpstr>Adding Images + Sprites</vt:lpstr>
      <vt:lpstr>Creating Animations</vt:lpstr>
      <vt:lpstr>Input and Physics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Guidelines</dc:title>
  <dc:subject/>
  <dc:creator>Nate Blackburn</dc:creator>
  <cp:keywords/>
  <dc:description/>
  <cp:lastModifiedBy>Braelyn Sullivan</cp:lastModifiedBy>
  <cp:revision>173</cp:revision>
  <cp:lastPrinted>2015-04-06T18:21:16Z</cp:lastPrinted>
  <dcterms:created xsi:type="dcterms:W3CDTF">2017-05-02T16:51:27Z</dcterms:created>
  <dcterms:modified xsi:type="dcterms:W3CDTF">2019-02-16T01:01:44Z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19eb9014-62e4-407f-88c1-1d543fa1d3fe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39;#About CapTech|0f43c77d-8a0b-494d-a7db-f54564ebdf53</vt:lpwstr>
  </property>
  <property fmtid="{D5CDD505-2E9C-101B-9397-08002B2CF9AE}" pid="16" name="Service">
    <vt:lpwstr>110;#About CapTech|0f43c77d-8a0b-494d-a7db-f54564ebdf53</vt:lpwstr>
  </property>
</Properties>
</file>